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8"/>
    <p:restoredTop sz="91994"/>
  </p:normalViewPr>
  <p:slideViewPr>
    <p:cSldViewPr snapToGrid="0" snapToObjects="1">
      <p:cViewPr varScale="1">
        <p:scale>
          <a:sx n="113" d="100"/>
          <a:sy n="113" d="100"/>
        </p:scale>
        <p:origin x="8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856B7D-3734-C843-9DAA-1E3C9B322A65}" type="doc">
      <dgm:prSet loTypeId="urn:microsoft.com/office/officeart/2005/8/layout/hierarchy3" loCatId="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6692024-FA9B-3742-9C4F-7D2F7C312BA5}">
      <dgm:prSet phldrT="[Text]" custT="1"/>
      <dgm:spPr/>
      <dgm:t>
        <a:bodyPr/>
        <a:lstStyle/>
        <a:p>
          <a:r>
            <a:rPr lang="en-US" sz="1600" b="1" dirty="0"/>
            <a:t>Calculate the number of launches on each site</a:t>
          </a:r>
          <a:endParaRPr lang="en-US" sz="1600" dirty="0"/>
        </a:p>
      </dgm:t>
    </dgm:pt>
    <dgm:pt modelId="{9D32BEB6-53A4-FE43-8CEB-27CA06C871F5}" type="parTrans" cxnId="{52C2295E-487E-8642-B8AC-3C1F3E7A55B7}">
      <dgm:prSet/>
      <dgm:spPr/>
      <dgm:t>
        <a:bodyPr/>
        <a:lstStyle/>
        <a:p>
          <a:endParaRPr lang="en-US"/>
        </a:p>
      </dgm:t>
    </dgm:pt>
    <dgm:pt modelId="{2B3FF57D-DC35-534E-AC9F-D221660E8629}" type="sibTrans" cxnId="{52C2295E-487E-8642-B8AC-3C1F3E7A55B7}">
      <dgm:prSet/>
      <dgm:spPr/>
      <dgm:t>
        <a:bodyPr/>
        <a:lstStyle/>
        <a:p>
          <a:endParaRPr lang="en-US"/>
        </a:p>
      </dgm:t>
    </dgm:pt>
    <dgm:pt modelId="{9C5D3B9E-C6F4-D94F-AF7F-BF12ACAAEAE6}">
      <dgm:prSet phldrT="[Text]" custT="1"/>
      <dgm:spPr/>
      <dgm:t>
        <a:bodyPr/>
        <a:lstStyle/>
        <a:p>
          <a:r>
            <a:rPr lang="en-US" sz="1600" b="1" dirty="0"/>
            <a:t>Calculate the number and occurrence of each orbit</a:t>
          </a:r>
          <a:endParaRPr lang="en-US" sz="2000" dirty="0"/>
        </a:p>
      </dgm:t>
    </dgm:pt>
    <dgm:pt modelId="{3D7D9BD7-D81C-0547-BD34-1E78708D4E87}" type="parTrans" cxnId="{2C008BD3-53A4-754E-B3AF-A5D11988A18C}">
      <dgm:prSet/>
      <dgm:spPr/>
      <dgm:t>
        <a:bodyPr/>
        <a:lstStyle/>
        <a:p>
          <a:endParaRPr lang="en-US"/>
        </a:p>
      </dgm:t>
    </dgm:pt>
    <dgm:pt modelId="{D3327FC8-5EE0-C74B-B095-083C5C0FF241}" type="sibTrans" cxnId="{2C008BD3-53A4-754E-B3AF-A5D11988A18C}">
      <dgm:prSet/>
      <dgm:spPr/>
      <dgm:t>
        <a:bodyPr/>
        <a:lstStyle/>
        <a:p>
          <a:endParaRPr lang="en-US"/>
        </a:p>
      </dgm:t>
    </dgm:pt>
    <dgm:pt modelId="{D84B608A-A6B1-984E-8748-427683E3C88E}">
      <dgm:prSet phldrT="[Text]" custT="1"/>
      <dgm:spPr/>
      <dgm:t>
        <a:bodyPr/>
        <a:lstStyle/>
        <a:p>
          <a:r>
            <a:rPr lang="en-TW" sz="1800"/>
            <a:t>Gain overview of the data set through EDA</a:t>
          </a:r>
          <a:endParaRPr lang="en-US" sz="1800" dirty="0"/>
        </a:p>
      </dgm:t>
    </dgm:pt>
    <dgm:pt modelId="{78B68E38-3A17-5A49-8B55-3344CF6591FC}" type="sibTrans" cxnId="{DDA63B28-D6CA-E941-9383-8C0448A71F3C}">
      <dgm:prSet/>
      <dgm:spPr/>
      <dgm:t>
        <a:bodyPr/>
        <a:lstStyle/>
        <a:p>
          <a:endParaRPr lang="en-US"/>
        </a:p>
      </dgm:t>
    </dgm:pt>
    <dgm:pt modelId="{DAE70C15-4995-D145-86AD-D2C4773BC9A5}" type="parTrans" cxnId="{DDA63B28-D6CA-E941-9383-8C0448A71F3C}">
      <dgm:prSet/>
      <dgm:spPr/>
      <dgm:t>
        <a:bodyPr/>
        <a:lstStyle/>
        <a:p>
          <a:endParaRPr lang="en-US"/>
        </a:p>
      </dgm:t>
    </dgm:pt>
    <dgm:pt modelId="{542589C9-8F03-1B4E-8C5E-0C1D791ACD86}">
      <dgm:prSet custT="1"/>
      <dgm:spPr/>
      <dgm:t>
        <a:bodyPr/>
        <a:lstStyle/>
        <a:p>
          <a:r>
            <a:rPr lang="en-US" sz="1600" b="1" dirty="0"/>
            <a:t>Calculate the number and </a:t>
          </a:r>
          <a:r>
            <a:rPr lang="en-US" sz="1600" b="1" dirty="0" err="1"/>
            <a:t>occurance</a:t>
          </a:r>
          <a:r>
            <a:rPr lang="en-US" sz="1600" b="1" dirty="0"/>
            <a:t> of mission outcome per orbit type</a:t>
          </a:r>
          <a:endParaRPr lang="en-US" sz="1600" dirty="0"/>
        </a:p>
      </dgm:t>
    </dgm:pt>
    <dgm:pt modelId="{458E0019-8AED-A246-9BFE-29BBF13EA7B0}" type="parTrans" cxnId="{9A8C7A66-B76C-F743-9EC4-4D9F2AB2C81B}">
      <dgm:prSet/>
      <dgm:spPr/>
      <dgm:t>
        <a:bodyPr/>
        <a:lstStyle/>
        <a:p>
          <a:endParaRPr lang="en-US"/>
        </a:p>
      </dgm:t>
    </dgm:pt>
    <dgm:pt modelId="{D0FFA30D-63B0-E545-AE9E-F3FDDCF3260E}" type="sibTrans" cxnId="{9A8C7A66-B76C-F743-9EC4-4D9F2AB2C81B}">
      <dgm:prSet/>
      <dgm:spPr/>
      <dgm:t>
        <a:bodyPr/>
        <a:lstStyle/>
        <a:p>
          <a:endParaRPr lang="en-US"/>
        </a:p>
      </dgm:t>
    </dgm:pt>
    <dgm:pt modelId="{A4E3C295-7598-2847-ADBE-6574E4B7D7F1}" type="pres">
      <dgm:prSet presAssocID="{48856B7D-3734-C843-9DAA-1E3C9B322A6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B67890-2593-D441-B17C-920630EC48A0}" type="pres">
      <dgm:prSet presAssocID="{D84B608A-A6B1-984E-8748-427683E3C88E}" presName="root" presStyleCnt="0"/>
      <dgm:spPr/>
    </dgm:pt>
    <dgm:pt modelId="{D3C8ECBA-A4C1-4941-AE9E-9B8F4DEC90CA}" type="pres">
      <dgm:prSet presAssocID="{D84B608A-A6B1-984E-8748-427683E3C88E}" presName="rootComposite" presStyleCnt="0"/>
      <dgm:spPr/>
    </dgm:pt>
    <dgm:pt modelId="{D603BD15-1A30-5D40-9F71-39F7E5EBB3B4}" type="pres">
      <dgm:prSet presAssocID="{D84B608A-A6B1-984E-8748-427683E3C88E}" presName="rootText" presStyleLbl="node1" presStyleIdx="0" presStyleCnt="1" custScaleX="147633" custScaleY="150318" custLinFactY="-34915" custLinFactNeighborX="-62374" custLinFactNeighborY="-100000"/>
      <dgm:spPr/>
    </dgm:pt>
    <dgm:pt modelId="{D280B3AF-8DEE-C84D-B36A-0A18D2D57EC7}" type="pres">
      <dgm:prSet presAssocID="{D84B608A-A6B1-984E-8748-427683E3C88E}" presName="rootConnector" presStyleLbl="node1" presStyleIdx="0" presStyleCnt="1"/>
      <dgm:spPr/>
    </dgm:pt>
    <dgm:pt modelId="{A19295E9-35EC-BC48-A52D-1DA21B0F3170}" type="pres">
      <dgm:prSet presAssocID="{D84B608A-A6B1-984E-8748-427683E3C88E}" presName="childShape" presStyleCnt="0"/>
      <dgm:spPr/>
    </dgm:pt>
    <dgm:pt modelId="{31279B62-051E-864C-B540-AC55A07AE439}" type="pres">
      <dgm:prSet presAssocID="{9D32BEB6-53A4-FE43-8CEB-27CA06C871F5}" presName="Name13" presStyleLbl="parChTrans1D2" presStyleIdx="0" presStyleCnt="3"/>
      <dgm:spPr/>
    </dgm:pt>
    <dgm:pt modelId="{37FE28B0-7A6B-6D42-BA5A-EA7784156A1C}" type="pres">
      <dgm:prSet presAssocID="{96692024-FA9B-3742-9C4F-7D2F7C312BA5}" presName="childText" presStyleLbl="bgAcc1" presStyleIdx="0" presStyleCnt="3" custScaleX="322161">
        <dgm:presLayoutVars>
          <dgm:bulletEnabled val="1"/>
        </dgm:presLayoutVars>
      </dgm:prSet>
      <dgm:spPr/>
    </dgm:pt>
    <dgm:pt modelId="{D93629AE-FF0B-4048-ABF4-18E29CBCBDE0}" type="pres">
      <dgm:prSet presAssocID="{3D7D9BD7-D81C-0547-BD34-1E78708D4E87}" presName="Name13" presStyleLbl="parChTrans1D2" presStyleIdx="1" presStyleCnt="3"/>
      <dgm:spPr/>
    </dgm:pt>
    <dgm:pt modelId="{B2CDE04D-51A9-634E-AC46-41556E0DDDB6}" type="pres">
      <dgm:prSet presAssocID="{9C5D3B9E-C6F4-D94F-AF7F-BF12ACAAEAE6}" presName="childText" presStyleLbl="bgAcc1" presStyleIdx="1" presStyleCnt="3" custScaleX="321197">
        <dgm:presLayoutVars>
          <dgm:bulletEnabled val="1"/>
        </dgm:presLayoutVars>
      </dgm:prSet>
      <dgm:spPr/>
    </dgm:pt>
    <dgm:pt modelId="{75C51A1A-3AFD-3149-B58F-FB587A31E8A2}" type="pres">
      <dgm:prSet presAssocID="{458E0019-8AED-A246-9BFE-29BBF13EA7B0}" presName="Name13" presStyleLbl="parChTrans1D2" presStyleIdx="2" presStyleCnt="3"/>
      <dgm:spPr/>
    </dgm:pt>
    <dgm:pt modelId="{3B6A7DF5-6F85-9B4C-A5D5-1EC05B1D3E58}" type="pres">
      <dgm:prSet presAssocID="{542589C9-8F03-1B4E-8C5E-0C1D791ACD86}" presName="childText" presStyleLbl="bgAcc1" presStyleIdx="2" presStyleCnt="3" custScaleX="327539">
        <dgm:presLayoutVars>
          <dgm:bulletEnabled val="1"/>
        </dgm:presLayoutVars>
      </dgm:prSet>
      <dgm:spPr/>
    </dgm:pt>
  </dgm:ptLst>
  <dgm:cxnLst>
    <dgm:cxn modelId="{6E8D3507-ECC8-1D44-8B83-767C27D2EE9E}" type="presOf" srcId="{9C5D3B9E-C6F4-D94F-AF7F-BF12ACAAEAE6}" destId="{B2CDE04D-51A9-634E-AC46-41556E0DDDB6}" srcOrd="0" destOrd="0" presId="urn:microsoft.com/office/officeart/2005/8/layout/hierarchy3"/>
    <dgm:cxn modelId="{A3E8131E-A094-E342-943A-8E51B32CD7A8}" type="presOf" srcId="{542589C9-8F03-1B4E-8C5E-0C1D791ACD86}" destId="{3B6A7DF5-6F85-9B4C-A5D5-1EC05B1D3E58}" srcOrd="0" destOrd="0" presId="urn:microsoft.com/office/officeart/2005/8/layout/hierarchy3"/>
    <dgm:cxn modelId="{DDA63B28-D6CA-E941-9383-8C0448A71F3C}" srcId="{48856B7D-3734-C843-9DAA-1E3C9B322A65}" destId="{D84B608A-A6B1-984E-8748-427683E3C88E}" srcOrd="0" destOrd="0" parTransId="{DAE70C15-4995-D145-86AD-D2C4773BC9A5}" sibTransId="{78B68E38-3A17-5A49-8B55-3344CF6591FC}"/>
    <dgm:cxn modelId="{AF9A0C34-B240-8948-956C-3B75BD1C01ED}" type="presOf" srcId="{48856B7D-3734-C843-9DAA-1E3C9B322A65}" destId="{A4E3C295-7598-2847-ADBE-6574E4B7D7F1}" srcOrd="0" destOrd="0" presId="urn:microsoft.com/office/officeart/2005/8/layout/hierarchy3"/>
    <dgm:cxn modelId="{DDBF1039-A8FB-8140-A3A4-EA8F02C93638}" type="presOf" srcId="{D84B608A-A6B1-984E-8748-427683E3C88E}" destId="{D603BD15-1A30-5D40-9F71-39F7E5EBB3B4}" srcOrd="0" destOrd="0" presId="urn:microsoft.com/office/officeart/2005/8/layout/hierarchy3"/>
    <dgm:cxn modelId="{66CA414E-54C8-C446-9B1B-41F03109040F}" type="presOf" srcId="{458E0019-8AED-A246-9BFE-29BBF13EA7B0}" destId="{75C51A1A-3AFD-3149-B58F-FB587A31E8A2}" srcOrd="0" destOrd="0" presId="urn:microsoft.com/office/officeart/2005/8/layout/hierarchy3"/>
    <dgm:cxn modelId="{52C2295E-487E-8642-B8AC-3C1F3E7A55B7}" srcId="{D84B608A-A6B1-984E-8748-427683E3C88E}" destId="{96692024-FA9B-3742-9C4F-7D2F7C312BA5}" srcOrd="0" destOrd="0" parTransId="{9D32BEB6-53A4-FE43-8CEB-27CA06C871F5}" sibTransId="{2B3FF57D-DC35-534E-AC9F-D221660E8629}"/>
    <dgm:cxn modelId="{9A8C7A66-B76C-F743-9EC4-4D9F2AB2C81B}" srcId="{D84B608A-A6B1-984E-8748-427683E3C88E}" destId="{542589C9-8F03-1B4E-8C5E-0C1D791ACD86}" srcOrd="2" destOrd="0" parTransId="{458E0019-8AED-A246-9BFE-29BBF13EA7B0}" sibTransId="{D0FFA30D-63B0-E545-AE9E-F3FDDCF3260E}"/>
    <dgm:cxn modelId="{6424076B-6CFA-7F4E-8C84-09CC30DE7DBE}" type="presOf" srcId="{D84B608A-A6B1-984E-8748-427683E3C88E}" destId="{D280B3AF-8DEE-C84D-B36A-0A18D2D57EC7}" srcOrd="1" destOrd="0" presId="urn:microsoft.com/office/officeart/2005/8/layout/hierarchy3"/>
    <dgm:cxn modelId="{01EB0BA7-AD6F-CF49-B2FF-E6BDDE04E32C}" type="presOf" srcId="{96692024-FA9B-3742-9C4F-7D2F7C312BA5}" destId="{37FE28B0-7A6B-6D42-BA5A-EA7784156A1C}" srcOrd="0" destOrd="0" presId="urn:microsoft.com/office/officeart/2005/8/layout/hierarchy3"/>
    <dgm:cxn modelId="{2C008BD3-53A4-754E-B3AF-A5D11988A18C}" srcId="{D84B608A-A6B1-984E-8748-427683E3C88E}" destId="{9C5D3B9E-C6F4-D94F-AF7F-BF12ACAAEAE6}" srcOrd="1" destOrd="0" parTransId="{3D7D9BD7-D81C-0547-BD34-1E78708D4E87}" sibTransId="{D3327FC8-5EE0-C74B-B095-083C5C0FF241}"/>
    <dgm:cxn modelId="{DF296CF1-1478-F244-A4F9-E83FC9A3FF77}" type="presOf" srcId="{9D32BEB6-53A4-FE43-8CEB-27CA06C871F5}" destId="{31279B62-051E-864C-B540-AC55A07AE439}" srcOrd="0" destOrd="0" presId="urn:microsoft.com/office/officeart/2005/8/layout/hierarchy3"/>
    <dgm:cxn modelId="{79D1DEFB-9A42-6E4B-B985-EDA733CFD24B}" type="presOf" srcId="{3D7D9BD7-D81C-0547-BD34-1E78708D4E87}" destId="{D93629AE-FF0B-4048-ABF4-18E29CBCBDE0}" srcOrd="0" destOrd="0" presId="urn:microsoft.com/office/officeart/2005/8/layout/hierarchy3"/>
    <dgm:cxn modelId="{EE833610-363C-2348-91E6-A72735DDB388}" type="presParOf" srcId="{A4E3C295-7598-2847-ADBE-6574E4B7D7F1}" destId="{47B67890-2593-D441-B17C-920630EC48A0}" srcOrd="0" destOrd="0" presId="urn:microsoft.com/office/officeart/2005/8/layout/hierarchy3"/>
    <dgm:cxn modelId="{C09C5BE6-3378-DE48-AB70-EA5193AE0309}" type="presParOf" srcId="{47B67890-2593-D441-B17C-920630EC48A0}" destId="{D3C8ECBA-A4C1-4941-AE9E-9B8F4DEC90CA}" srcOrd="0" destOrd="0" presId="urn:microsoft.com/office/officeart/2005/8/layout/hierarchy3"/>
    <dgm:cxn modelId="{C9AB9C81-A20F-9349-8EB0-ABC1FD4D56FE}" type="presParOf" srcId="{D3C8ECBA-A4C1-4941-AE9E-9B8F4DEC90CA}" destId="{D603BD15-1A30-5D40-9F71-39F7E5EBB3B4}" srcOrd="0" destOrd="0" presId="urn:microsoft.com/office/officeart/2005/8/layout/hierarchy3"/>
    <dgm:cxn modelId="{7D318E38-C035-1B4F-9536-3B21F7383A4D}" type="presParOf" srcId="{D3C8ECBA-A4C1-4941-AE9E-9B8F4DEC90CA}" destId="{D280B3AF-8DEE-C84D-B36A-0A18D2D57EC7}" srcOrd="1" destOrd="0" presId="urn:microsoft.com/office/officeart/2005/8/layout/hierarchy3"/>
    <dgm:cxn modelId="{64D60802-974A-7045-BB59-B7AB13BAB797}" type="presParOf" srcId="{47B67890-2593-D441-B17C-920630EC48A0}" destId="{A19295E9-35EC-BC48-A52D-1DA21B0F3170}" srcOrd="1" destOrd="0" presId="urn:microsoft.com/office/officeart/2005/8/layout/hierarchy3"/>
    <dgm:cxn modelId="{C735F35E-909D-5C4A-9EA5-7D30D67A2092}" type="presParOf" srcId="{A19295E9-35EC-BC48-A52D-1DA21B0F3170}" destId="{31279B62-051E-864C-B540-AC55A07AE439}" srcOrd="0" destOrd="0" presId="urn:microsoft.com/office/officeart/2005/8/layout/hierarchy3"/>
    <dgm:cxn modelId="{D04B0382-D93B-4F4A-AEE4-100170329870}" type="presParOf" srcId="{A19295E9-35EC-BC48-A52D-1DA21B0F3170}" destId="{37FE28B0-7A6B-6D42-BA5A-EA7784156A1C}" srcOrd="1" destOrd="0" presId="urn:microsoft.com/office/officeart/2005/8/layout/hierarchy3"/>
    <dgm:cxn modelId="{F2DCFA18-D395-F447-8B5E-7A4F7728B42E}" type="presParOf" srcId="{A19295E9-35EC-BC48-A52D-1DA21B0F3170}" destId="{D93629AE-FF0B-4048-ABF4-18E29CBCBDE0}" srcOrd="2" destOrd="0" presId="urn:microsoft.com/office/officeart/2005/8/layout/hierarchy3"/>
    <dgm:cxn modelId="{2E63FEA8-491E-0E4B-869F-6AE9FBE4D6AF}" type="presParOf" srcId="{A19295E9-35EC-BC48-A52D-1DA21B0F3170}" destId="{B2CDE04D-51A9-634E-AC46-41556E0DDDB6}" srcOrd="3" destOrd="0" presId="urn:microsoft.com/office/officeart/2005/8/layout/hierarchy3"/>
    <dgm:cxn modelId="{B04BCDDE-6AC8-BB4E-9A2A-D7C28A40C954}" type="presParOf" srcId="{A19295E9-35EC-BC48-A52D-1DA21B0F3170}" destId="{75C51A1A-3AFD-3149-B58F-FB587A31E8A2}" srcOrd="4" destOrd="0" presId="urn:microsoft.com/office/officeart/2005/8/layout/hierarchy3"/>
    <dgm:cxn modelId="{ED410C82-14DD-CE48-A6C4-B7428F833B9B}" type="presParOf" srcId="{A19295E9-35EC-BC48-A52D-1DA21B0F3170}" destId="{3B6A7DF5-6F85-9B4C-A5D5-1EC05B1D3E58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3BD15-1A30-5D40-9F71-39F7E5EBB3B4}">
      <dsp:nvSpPr>
        <dsp:cNvPr id="0" name=""/>
        <dsp:cNvSpPr/>
      </dsp:nvSpPr>
      <dsp:spPr>
        <a:xfrm>
          <a:off x="563615" y="0"/>
          <a:ext cx="2628201" cy="13380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TW" sz="1800" kern="1200"/>
            <a:t>Gain overview of the data set through EDA</a:t>
          </a:r>
          <a:endParaRPr lang="en-US" sz="1800" kern="1200" dirty="0"/>
        </a:p>
      </dsp:txBody>
      <dsp:txXfrm>
        <a:off x="602804" y="39189"/>
        <a:ext cx="2549823" cy="1259622"/>
      </dsp:txXfrm>
    </dsp:sp>
    <dsp:sp modelId="{31279B62-051E-864C-B540-AC55A07AE439}">
      <dsp:nvSpPr>
        <dsp:cNvPr id="0" name=""/>
        <dsp:cNvSpPr/>
      </dsp:nvSpPr>
      <dsp:spPr>
        <a:xfrm>
          <a:off x="826435" y="1338000"/>
          <a:ext cx="1373218" cy="668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8889"/>
              </a:lnTo>
              <a:lnTo>
                <a:pt x="1373218" y="668889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E28B0-7A6B-6D42-BA5A-EA7784156A1C}">
      <dsp:nvSpPr>
        <dsp:cNvPr id="0" name=""/>
        <dsp:cNvSpPr/>
      </dsp:nvSpPr>
      <dsp:spPr>
        <a:xfrm>
          <a:off x="2199653" y="1561833"/>
          <a:ext cx="4588155" cy="890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Calculate the number of launches on each site</a:t>
          </a:r>
          <a:endParaRPr lang="en-US" sz="1600" kern="1200" dirty="0"/>
        </a:p>
      </dsp:txBody>
      <dsp:txXfrm>
        <a:off x="2225723" y="1587903"/>
        <a:ext cx="4536015" cy="837972"/>
      </dsp:txXfrm>
    </dsp:sp>
    <dsp:sp modelId="{D93629AE-FF0B-4048-ABF4-18E29CBCBDE0}">
      <dsp:nvSpPr>
        <dsp:cNvPr id="0" name=""/>
        <dsp:cNvSpPr/>
      </dsp:nvSpPr>
      <dsp:spPr>
        <a:xfrm>
          <a:off x="826435" y="1338000"/>
          <a:ext cx="1373218" cy="1781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1531"/>
              </a:lnTo>
              <a:lnTo>
                <a:pt x="1373218" y="178153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DE04D-51A9-634E-AC46-41556E0DDDB6}">
      <dsp:nvSpPr>
        <dsp:cNvPr id="0" name=""/>
        <dsp:cNvSpPr/>
      </dsp:nvSpPr>
      <dsp:spPr>
        <a:xfrm>
          <a:off x="2199653" y="2674474"/>
          <a:ext cx="4574425" cy="890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Calculate the number and occurrence of each orbit</a:t>
          </a:r>
          <a:endParaRPr lang="en-US" sz="2000" kern="1200" dirty="0"/>
        </a:p>
      </dsp:txBody>
      <dsp:txXfrm>
        <a:off x="2225723" y="2700544"/>
        <a:ext cx="4522285" cy="837972"/>
      </dsp:txXfrm>
    </dsp:sp>
    <dsp:sp modelId="{75C51A1A-3AFD-3149-B58F-FB587A31E8A2}">
      <dsp:nvSpPr>
        <dsp:cNvPr id="0" name=""/>
        <dsp:cNvSpPr/>
      </dsp:nvSpPr>
      <dsp:spPr>
        <a:xfrm>
          <a:off x="826435" y="1338000"/>
          <a:ext cx="1373218" cy="2894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172"/>
              </a:lnTo>
              <a:lnTo>
                <a:pt x="1373218" y="289417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A7DF5-6F85-9B4C-A5D5-1EC05B1D3E58}">
      <dsp:nvSpPr>
        <dsp:cNvPr id="0" name=""/>
        <dsp:cNvSpPr/>
      </dsp:nvSpPr>
      <dsp:spPr>
        <a:xfrm>
          <a:off x="2199653" y="3787115"/>
          <a:ext cx="4664747" cy="890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Calculate the number and </a:t>
          </a:r>
          <a:r>
            <a:rPr lang="en-US" sz="1600" b="1" kern="1200" dirty="0" err="1"/>
            <a:t>occurance</a:t>
          </a:r>
          <a:r>
            <a:rPr lang="en-US" sz="1600" b="1" kern="1200" dirty="0"/>
            <a:t> of mission outcome per orbit type</a:t>
          </a:r>
          <a:endParaRPr lang="en-US" sz="1600" kern="1200" dirty="0"/>
        </a:p>
      </dsp:txBody>
      <dsp:txXfrm>
        <a:off x="2225723" y="3813185"/>
        <a:ext cx="4612607" cy="837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alpython.com/python-dash/" TargetMode="External"/><Relationship Id="rId5" Type="http://schemas.openxmlformats.org/officeDocument/2006/relationships/hyperlink" Target="https://plotly.com/python/" TargetMode="External"/><Relationship Id="rId4" Type="http://schemas.openxmlformats.org/officeDocument/2006/relationships/hyperlink" Target="https://python-visualization.github.io/foliu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&lt;Joanne Tsai&gt;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&lt;11/04/2022&gt;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6400" y="1377244"/>
            <a:ext cx="11367911" cy="5049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Perform Exploratory Data Analysis and determine Training Labels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3A727C-CB58-297F-F90F-F1AE190B13AE}"/>
              </a:ext>
            </a:extLst>
          </p:cNvPr>
          <p:cNvSpPr/>
          <p:nvPr/>
        </p:nvSpPr>
        <p:spPr>
          <a:xfrm>
            <a:off x="5094771" y="1959968"/>
            <a:ext cx="2163985" cy="1313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landing outcome label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96EEF22-8D74-58FB-0EF8-91E592B23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0998765"/>
              </p:ext>
            </p:extLst>
          </p:nvPr>
        </p:nvGraphicFramePr>
        <p:xfrm>
          <a:off x="876489" y="1959968"/>
          <a:ext cx="8538414" cy="4678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0B2A7E-9FB3-3B6C-50F3-DD12279FCB51}"/>
              </a:ext>
            </a:extLst>
          </p:cNvPr>
          <p:cNvCxnSpPr/>
          <p:nvPr/>
        </p:nvCxnSpPr>
        <p:spPr>
          <a:xfrm>
            <a:off x="4109156" y="2652889"/>
            <a:ext cx="835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9822"/>
            <a:ext cx="9745589" cy="545817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(with success landing marked with orange, failure landing marked with blue):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Bar chart:  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Line chart: launch success yearly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JoanneCETsai</a:t>
            </a:r>
            <a:r>
              <a:rPr lang="en-US" sz="1800" dirty="0"/>
              <a:t>/</a:t>
            </a:r>
            <a:r>
              <a:rPr lang="en-US" sz="1800" dirty="0" err="1"/>
              <a:t>IBM_projects</a:t>
            </a:r>
            <a:r>
              <a:rPr lang="en-US" sz="1800" dirty="0"/>
              <a:t>/blob/main/</a:t>
            </a:r>
            <a:r>
              <a:rPr lang="en-US" sz="1800" dirty="0" err="1"/>
              <a:t>spaceX</a:t>
            </a:r>
            <a:r>
              <a:rPr lang="en-US" sz="1800" dirty="0"/>
              <a:t>/</a:t>
            </a:r>
            <a:r>
              <a:rPr lang="en-US" sz="1800" dirty="0" err="1"/>
              <a:t>jupyter</a:t>
            </a:r>
            <a:r>
              <a:rPr lang="en-US" sz="1800" dirty="0"/>
              <a:t>-labs-</a:t>
            </a:r>
            <a:r>
              <a:rPr lang="en-US" sz="1800" dirty="0" err="1"/>
              <a:t>eda</a:t>
            </a:r>
            <a:r>
              <a:rPr lang="en-US" sz="1800" dirty="0"/>
              <a:t>-</a:t>
            </a:r>
            <a:r>
              <a:rPr lang="en-US" sz="1800" dirty="0" err="1"/>
              <a:t>dataviz.ipynb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9674"/>
            <a:ext cx="9745589" cy="50702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JoanneCETsai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IBM_projects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sql-coursera.ipynb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48944"/>
            <a:ext cx="10515600" cy="51386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a map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coordinates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lines on the map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JoanneCETsai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IBM_projects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lab_jupyter_launch_site_location.ipynb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selecting the launch sites in the dropdown menu, you can see the success rate of each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all launch sites are selected, you can see the comparison of success rate of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the launch site and loading mass range, you can see the payload mass vs class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JoanneCETsai</a:t>
            </a:r>
            <a:r>
              <a:rPr lang="en-US" sz="1800" dirty="0"/>
              <a:t>/</a:t>
            </a:r>
            <a:r>
              <a:rPr lang="en-US" sz="1800" dirty="0" err="1"/>
              <a:t>IBM_projects</a:t>
            </a:r>
            <a:r>
              <a:rPr lang="en-US" sz="1800" dirty="0"/>
              <a:t>/blob/main/</a:t>
            </a:r>
            <a:r>
              <a:rPr lang="en-US" sz="1800" dirty="0" err="1"/>
              <a:t>spaceX</a:t>
            </a:r>
            <a:r>
              <a:rPr lang="en-US" sz="1800" dirty="0"/>
              <a:t>/</a:t>
            </a:r>
            <a:r>
              <a:rPr lang="en-US" sz="1800" dirty="0" err="1"/>
              <a:t>spacex_dash_app.py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7244"/>
            <a:ext cx="10857546" cy="47997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JoanneCETsai</a:t>
            </a:r>
            <a:r>
              <a:rPr lang="en-US" dirty="0"/>
              <a:t>/</a:t>
            </a:r>
            <a:r>
              <a:rPr lang="en-US" dirty="0" err="1"/>
              <a:t>IBM_projects</a:t>
            </a:r>
            <a:r>
              <a:rPr lang="en-US" dirty="0"/>
              <a:t>/blob/main/</a:t>
            </a:r>
            <a:r>
              <a:rPr lang="en-US" dirty="0" err="1"/>
              <a:t>spaceX</a:t>
            </a:r>
            <a:r>
              <a:rPr lang="en-US" dirty="0"/>
              <a:t>/SpaceX_Machine%20Learning%20Prediction_Part_5.ipynb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CB2AF4-3466-8FA8-2007-449CE2FA70C3}"/>
              </a:ext>
            </a:extLst>
          </p:cNvPr>
          <p:cNvSpPr/>
          <p:nvPr/>
        </p:nvSpPr>
        <p:spPr>
          <a:xfrm>
            <a:off x="194496" y="2312942"/>
            <a:ext cx="1990125" cy="1185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Select features and target columns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AD88BC-924A-96D7-8D1E-5E84CB01FC81}"/>
              </a:ext>
            </a:extLst>
          </p:cNvPr>
          <p:cNvSpPr/>
          <p:nvPr/>
        </p:nvSpPr>
        <p:spPr>
          <a:xfrm>
            <a:off x="2811614" y="2312942"/>
            <a:ext cx="1421744" cy="1185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TW" dirty="0"/>
              <a:t>rain test split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EEB96-5B17-EDDB-8BA8-7C26916C54B0}"/>
              </a:ext>
            </a:extLst>
          </p:cNvPr>
          <p:cNvSpPr/>
          <p:nvPr/>
        </p:nvSpPr>
        <p:spPr>
          <a:xfrm>
            <a:off x="5434648" y="2425920"/>
            <a:ext cx="2232725" cy="1726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TW" dirty="0"/>
              <a:t>rain 3 different models: SVM, Classification Tree, Logistic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F4968-D751-CFBF-E6B5-FC20048313CE}"/>
              </a:ext>
            </a:extLst>
          </p:cNvPr>
          <p:cNvSpPr/>
          <p:nvPr/>
        </p:nvSpPr>
        <p:spPr>
          <a:xfrm>
            <a:off x="9380386" y="2579644"/>
            <a:ext cx="2051527" cy="1258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Use the test set to evaluate the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3A5CDD-8E0E-C4F7-68B4-EB22CFA47253}"/>
              </a:ext>
            </a:extLst>
          </p:cNvPr>
          <p:cNvCxnSpPr>
            <a:cxnSpLocks/>
          </p:cNvCxnSpPr>
          <p:nvPr/>
        </p:nvCxnSpPr>
        <p:spPr>
          <a:xfrm>
            <a:off x="2275843" y="2992204"/>
            <a:ext cx="474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6456A6-B4B5-8DF7-70BB-FA50A3018ECD}"/>
              </a:ext>
            </a:extLst>
          </p:cNvPr>
          <p:cNvCxnSpPr>
            <a:cxnSpLocks/>
          </p:cNvCxnSpPr>
          <p:nvPr/>
        </p:nvCxnSpPr>
        <p:spPr>
          <a:xfrm flipV="1">
            <a:off x="4444770" y="2972767"/>
            <a:ext cx="812800" cy="1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F9C214-A6E8-F5CD-223D-62429C56F0B9}"/>
              </a:ext>
            </a:extLst>
          </p:cNvPr>
          <p:cNvCxnSpPr>
            <a:cxnSpLocks/>
          </p:cNvCxnSpPr>
          <p:nvPr/>
        </p:nvCxnSpPr>
        <p:spPr>
          <a:xfrm>
            <a:off x="7689111" y="3060255"/>
            <a:ext cx="1624310" cy="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3049276-B199-485E-FEAE-9A195C9584AD}"/>
              </a:ext>
            </a:extLst>
          </p:cNvPr>
          <p:cNvSpPr/>
          <p:nvPr/>
        </p:nvSpPr>
        <p:spPr>
          <a:xfrm>
            <a:off x="7254213" y="1371468"/>
            <a:ext cx="1808560" cy="935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TW" dirty="0">
                <a:solidFill>
                  <a:schemeClr val="tx1"/>
                </a:solidFill>
              </a:rPr>
              <a:t>ross validation to fine the best hyperparameter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A005D9E-E087-4EA2-6A90-70F9E64B1C7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6459093" y="1839192"/>
            <a:ext cx="795121" cy="2895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BF3F16E-BCB7-BB4C-CFFF-71BA49E1C2FF}"/>
              </a:ext>
            </a:extLst>
          </p:cNvPr>
          <p:cNvSpPr/>
          <p:nvPr/>
        </p:nvSpPr>
        <p:spPr>
          <a:xfrm>
            <a:off x="9876538" y="1550476"/>
            <a:ext cx="2195438" cy="5774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TW" dirty="0">
                <a:solidFill>
                  <a:schemeClr val="tx1"/>
                </a:solidFill>
              </a:rPr>
              <a:t>onfusion matrix&amp;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prediction score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40A643C-91C4-2A16-80C1-9B2A5E6B0CCA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10713426" y="2388739"/>
            <a:ext cx="942988" cy="421326"/>
          </a:xfrm>
          <a:prstGeom prst="bentConnector4">
            <a:avLst>
              <a:gd name="adj1" fmla="val 16637"/>
              <a:gd name="adj2" fmla="val 226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725275" cy="402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886B73-6EDE-6BE8-4BBD-DC04DC47A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25" y="1377529"/>
            <a:ext cx="8717844" cy="51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181600"/>
            <a:ext cx="10886760" cy="10447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all the boosters, the success rate seems increase with flight number.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C7C8D4-D567-8DEA-4EE7-CC4AE808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82" y="1485793"/>
            <a:ext cx="11599636" cy="226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399761"/>
            <a:ext cx="9620228" cy="19415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CCAFS SLC 40 and VAFB SLC 4E, when payload mass is high, the success rate is high.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KSC LC 39A, the relationship between success rate and payload mass is not obvious.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64F6BD-E98D-1548-67F1-F1683305A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3" y="1487477"/>
            <a:ext cx="11996207" cy="23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has the lowest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have 100%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also has high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CCA7D-0CD0-DA4E-E45F-9E8D45246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767" y="1620770"/>
            <a:ext cx="6607205" cy="440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572000"/>
            <a:ext cx="11038168" cy="13093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appears related to the number of flights; on the other hand, there seems to be no relationship between flight number when in GTO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04454-71CF-CAD0-A86E-9B73D1CD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5" y="1406057"/>
            <a:ext cx="11963574" cy="23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617155"/>
            <a:ext cx="11015590" cy="14084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rate are more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GTO,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3AC52-9C1D-DE0B-AF9F-CFECFEFE8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1" y="1813992"/>
            <a:ext cx="11839794" cy="23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53162"/>
            <a:ext cx="4784123" cy="43281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since 2013 kept increasing, and fluctuate a bit during 2018-2020.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07B0DB-0D9F-DDDB-80FC-03166027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22" y="1553162"/>
            <a:ext cx="5587750" cy="40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'CCAFS LC-40', 'VAFB SLC-4E', 'KSC LC-39A', 'CCAFS SLC-40’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different launch sites.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105CA2D-2BAE-69C4-1356-99F79BC9CEA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3330" y="2473611"/>
            <a:ext cx="12085340" cy="22992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= 2928.4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14400" y="1645919"/>
            <a:ext cx="10202091" cy="49806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 through 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through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the proximity of launch sites through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 building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classification tree, and logistic regression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features affect successes of launch in different ways and weight.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got the weight of different features, and the prediction of based on new feature fed to the model.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 : 32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failure : 24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mass: F9 FT B1029.1, F9 FT B1036.1, F9 B4 B1041.1, F9 FT B1036.2, and F9 B4 B1041.2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8782" y="1410290"/>
            <a:ext cx="9745589" cy="4016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 dirty="0"/>
              <a:t>We can zoom in to see the location of each launch site.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&lt;The location of launch sites&gt;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95A89-FA90-CD6F-7A8F-E1958BDE7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82" y="2134520"/>
            <a:ext cx="10082968" cy="444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3987"/>
            <a:ext cx="10293100" cy="549049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Through this map, we can check the success and failures in each site.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1230078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&lt;The success/failed launches for each sites on the map&gt;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5499C-03F0-CCBC-BD04-EB581AD53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20" y="2107436"/>
            <a:ext cx="9086623" cy="44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9290" y="1332090"/>
            <a:ext cx="11130844" cy="7602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Through this part of the map, you can calculate the distance between a launch site and its proximities,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eg.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Rails, road, and coast.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0" y="538650"/>
            <a:ext cx="1132038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&lt;Distance between a launch site to its proximities&gt;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8B06E-7B57-3F6E-69CF-3596266A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94" y="2185285"/>
            <a:ext cx="10036461" cy="41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21956"/>
            <a:ext cx="9931857" cy="18513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KSC LC-39A has the highest success rate of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CCAFS SLC-40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has the lowest success rate of landing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&lt;Total success launches by sites&gt;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5CE3AA-B717-57F1-0154-C6471B4FC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4" y="1403126"/>
            <a:ext cx="10670822" cy="35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33689"/>
            <a:ext cx="10781747" cy="4591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we analyze the Space X Falcon 9 data set. We aim to find out the relationship between launching features (e.g. launch site, loading mass, orbit…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in order to summarize the conditions that maximizes the success rate of landing.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goal is to use Space X Falcon 9 historical launching/landing data to predict whether Space X will attempt to land a rocket or not.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&lt;Success rate of KSC LC-39A 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67F05-CD9E-CA98-0F45-20EE7F6AD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65900"/>
            <a:ext cx="10484907" cy="3457656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6BC35A3-74AF-8140-FE4E-168249BA4A25}"/>
              </a:ext>
            </a:extLst>
          </p:cNvPr>
          <p:cNvSpPr txBox="1">
            <a:spLocks/>
          </p:cNvSpPr>
          <p:nvPr/>
        </p:nvSpPr>
        <p:spPr>
          <a:xfrm>
            <a:off x="770010" y="4921956"/>
            <a:ext cx="9931857" cy="18513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KSC LC-39A has the highest success rate of landing – 76.9%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4793" y="6302905"/>
            <a:ext cx="10021917" cy="5550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select the range of payload mass and site to see the success.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397476" y="261365"/>
            <a:ext cx="11455857" cy="83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 Payload vs. Launch Outcome scatter plot for all sites 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3CF3C-B620-02EE-86AB-26E6B953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9" y="1052244"/>
            <a:ext cx="8859411" cy="51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51319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results showed that the decision tree classifier has the highest accuracy</a:t>
            </a:r>
            <a:r>
              <a:rPr lang="zh-TW" alt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– 0.874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00654-9795-D7F3-6B6A-9D0D9129C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29" y="1876779"/>
            <a:ext cx="5717382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095500" cy="3811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the confusion matrix of decision tree classifier.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18 test data point, 3 of them are mis-classified. 2 of them are false negative, 1 of them is false positive.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177C1-A7AD-4960-9FF1-809B2103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531" y="1573388"/>
            <a:ext cx="5562646" cy="42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34028" y="1674235"/>
            <a:ext cx="97194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logistic regression model’s accuracy is 0.83.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model’s accuracy is 0.83.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model’s accuracy is 0.874.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KNN model’s accuracy is 0.86.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4 models show high accuracy, and they can predict our target well.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code reference: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https://python-visualization.github.io/folium/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https://plotly.com/python/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https://realpython.com/python-dash/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plotly.com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/python/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-express/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through SpaceX API and web scraping from Wikipedia. 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preprocessed by removing or filling missing data, removing non-relevant column, selecting needed rows…etc.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cross validation method to tune the hyperparameters for the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set was collected from two resources.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making get requests to the SpaceX API to get information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web-scraping to get the launch records of Falcon 9.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3831" y="1375906"/>
            <a:ext cx="4640263" cy="5073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the SpaceX REST API to extract information using identification numbers in the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rocket launch data from SpaceX API with according URL.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the launch data using GET request.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data frame to only include Falcon 9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JoanneCETsai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IBM_projects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-data-collection-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api.ipynb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905D8D-D5FB-1EAD-5DE5-1AA8E75360A0}"/>
              </a:ext>
            </a:extLst>
          </p:cNvPr>
          <p:cNvSpPr/>
          <p:nvPr/>
        </p:nvSpPr>
        <p:spPr>
          <a:xfrm>
            <a:off x="5660494" y="3428997"/>
            <a:ext cx="1083734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our analysis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B4FF4-6975-2EBD-4384-AB7ABE4111D8}"/>
              </a:ext>
            </a:extLst>
          </p:cNvPr>
          <p:cNvSpPr/>
          <p:nvPr/>
        </p:nvSpPr>
        <p:spPr>
          <a:xfrm>
            <a:off x="7557028" y="3428998"/>
            <a:ext cx="1083734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SpaceX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038A29-0550-986F-C3D5-D4884A1C0FF8}"/>
              </a:ext>
            </a:extLst>
          </p:cNvPr>
          <p:cNvSpPr/>
          <p:nvPr/>
        </p:nvSpPr>
        <p:spPr>
          <a:xfrm>
            <a:off x="9203794" y="3428997"/>
            <a:ext cx="1083734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Internet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1B7E0-6351-68DD-8768-D9922CAC630A}"/>
              </a:ext>
            </a:extLst>
          </p:cNvPr>
          <p:cNvSpPr/>
          <p:nvPr/>
        </p:nvSpPr>
        <p:spPr>
          <a:xfrm>
            <a:off x="10829395" y="3428998"/>
            <a:ext cx="1083734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Database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691FDB-7C4D-54B1-C090-25D8EB81339B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6744228" y="3829753"/>
            <a:ext cx="8128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6FF3EF-7F30-EBD6-ED19-76B5833614F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640762" y="3829753"/>
            <a:ext cx="56303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F78735-0205-A9EE-CCDC-7571ED363C57}"/>
              </a:ext>
            </a:extLst>
          </p:cNvPr>
          <p:cNvCxnSpPr>
            <a:cxnSpLocks/>
          </p:cNvCxnSpPr>
          <p:nvPr/>
        </p:nvCxnSpPr>
        <p:spPr>
          <a:xfrm flipV="1">
            <a:off x="10287528" y="3852325"/>
            <a:ext cx="56303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980DF4-88CC-1A79-601E-ECE214FE7644}"/>
              </a:ext>
            </a:extLst>
          </p:cNvPr>
          <p:cNvSpPr txBox="1"/>
          <p:nvPr/>
        </p:nvSpPr>
        <p:spPr>
          <a:xfrm>
            <a:off x="6789378" y="3515317"/>
            <a:ext cx="742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request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C32ABC-D1FA-F58C-604A-0592CAC48B76}"/>
              </a:ext>
            </a:extLst>
          </p:cNvPr>
          <p:cNvSpPr txBox="1"/>
          <p:nvPr/>
        </p:nvSpPr>
        <p:spPr>
          <a:xfrm>
            <a:off x="6755508" y="3867773"/>
            <a:ext cx="849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TW" sz="1400" dirty="0"/>
              <a:t>esponse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DAFFDF-A09B-647A-D8AE-5801B8CEA48F}"/>
              </a:ext>
            </a:extLst>
          </p:cNvPr>
          <p:cNvSpPr txBox="1"/>
          <p:nvPr/>
        </p:nvSpPr>
        <p:spPr>
          <a:xfrm>
            <a:off x="5461264" y="4464630"/>
            <a:ext cx="635899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rocket column we got “booster name”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launchpad we got “launch site”, “longitude”, “latitude”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payload we got ”mass of payload” and “orbit”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cores we got the “outcomes” of the landing, “type” of the landing…etc.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347185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 Falcon 9 launch records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the Falcon9 Launch Wiki page from its URL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all column/variable names from the HTML table header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data frame by parsing the launch HTML tables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JoanneCETsai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IBM_projects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E30314-A230-9DDD-97BD-C003F313263B}"/>
              </a:ext>
            </a:extLst>
          </p:cNvPr>
          <p:cNvSpPr/>
          <p:nvPr/>
        </p:nvSpPr>
        <p:spPr>
          <a:xfrm>
            <a:off x="5660493" y="3428997"/>
            <a:ext cx="1676860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Website</a:t>
            </a:r>
          </a:p>
          <a:p>
            <a:pPr algn="ctr"/>
            <a:r>
              <a:rPr lang="en-TW" dirty="0"/>
              <a:t>(data source)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9F39E-71C8-A248-9F92-4A159D69AD5D}"/>
              </a:ext>
            </a:extLst>
          </p:cNvPr>
          <p:cNvSpPr/>
          <p:nvPr/>
        </p:nvSpPr>
        <p:spPr>
          <a:xfrm>
            <a:off x="7890049" y="3428996"/>
            <a:ext cx="1083734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Scraping agent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93A56A-A75D-0576-3D7D-7A1314D78071}"/>
              </a:ext>
            </a:extLst>
          </p:cNvPr>
          <p:cNvSpPr/>
          <p:nvPr/>
        </p:nvSpPr>
        <p:spPr>
          <a:xfrm>
            <a:off x="9559461" y="3428995"/>
            <a:ext cx="1345605" cy="801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Structured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F5C239-3159-5FC6-6FE3-CB0BA200C41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37353" y="3829752"/>
            <a:ext cx="5526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5F447F-6DC1-BF5A-2A03-54FD36E0AD5D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973783" y="3829751"/>
            <a:ext cx="5856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08B36-5F10-DA22-AE4B-A8B918F31202}"/>
              </a:ext>
            </a:extLst>
          </p:cNvPr>
          <p:cNvSpPr/>
          <p:nvPr/>
        </p:nvSpPr>
        <p:spPr>
          <a:xfrm>
            <a:off x="7523160" y="2800848"/>
            <a:ext cx="1817511" cy="5644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BeaitifulSoup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2793</TotalTime>
  <Words>1857</Words>
  <Application>Microsoft Macintosh PowerPoint</Application>
  <PresentationFormat>Widescreen</PresentationFormat>
  <Paragraphs>258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Joanne Tsai</cp:lastModifiedBy>
  <cp:revision>209</cp:revision>
  <dcterms:created xsi:type="dcterms:W3CDTF">2021-04-29T18:58:34Z</dcterms:created>
  <dcterms:modified xsi:type="dcterms:W3CDTF">2022-11-06T03:46:36Z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